
<file path=[Content_Types].xml><?xml version="1.0" encoding="utf-8"?>
<Types xmlns="http://schemas.openxmlformats.org/package/2006/content-types">
  <Default Extension="jpeg" ContentType="image/jpeg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 saveSubsetFonts="1">
  <p:sldMasterIdLst>
    <p:sldMasterId id="2147483648" r:id="rId1"/>
  </p:sldMasterIdLst>
  <p:notesMasterIdLst>
    <p:notesMasterId r:id="rId4"/>
  </p:notesMasterIdLst>
  <p:handoutMasterIdLst>
    <p:handoutMasterId r:id="rId23"/>
  </p:handoutMasterIdLst>
  <p:sldIdLst>
    <p:sldId id="257" r:id="rId3"/>
    <p:sldId id="349" r:id="rId5"/>
    <p:sldId id="350" r:id="rId6"/>
    <p:sldId id="351" r:id="rId7"/>
    <p:sldId id="375" r:id="rId8"/>
    <p:sldId id="352" r:id="rId9"/>
    <p:sldId id="357" r:id="rId10"/>
    <p:sldId id="363" r:id="rId11"/>
    <p:sldId id="364" r:id="rId12"/>
    <p:sldId id="361" r:id="rId13"/>
    <p:sldId id="366" r:id="rId14"/>
    <p:sldId id="354" r:id="rId15"/>
    <p:sldId id="371" r:id="rId16"/>
    <p:sldId id="369" r:id="rId17"/>
    <p:sldId id="373" r:id="rId18"/>
    <p:sldId id="387" r:id="rId19"/>
    <p:sldId id="389" r:id="rId20"/>
    <p:sldId id="390" r:id="rId21"/>
    <p:sldId id="281" r:id="rId22"/>
  </p:sldIdLst>
  <p:sldSz cx="12192000" cy="6858000"/>
  <p:notesSz cx="6858000" cy="9144000"/>
  <p:embeddedFontLst>
    <p:embeddedFont>
      <p:font typeface="Impact" panose="020B0806030902050204" pitchFamily="34" charset="0"/>
      <p:regular r:id="rId27"/>
    </p:embeddedFont>
    <p:embeddedFont>
      <p:font typeface="Copperplate Gothic Bold" panose="020E0705020206020404" pitchFamily="34" charset="0"/>
      <p:regular r:id="rId28"/>
    </p:embeddedFont>
    <p:embeddedFont>
      <p:font typeface="微软雅黑" panose="020B0503020204020204" charset="-122"/>
      <p:regular r:id="rId29"/>
    </p:embeddedFont>
    <p:embeddedFont>
      <p:font typeface="Calibri" panose="020F0502020204030204" charset="0"/>
      <p:regular r:id="rId30"/>
      <p:bold r:id="rId31"/>
      <p:italic r:id="rId32"/>
      <p:boldItalic r:id="rId33"/>
    </p:embeddedFont>
  </p:embeddedFontLst>
  <p:custDataLst>
    <p:tags r:id="rId3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339933"/>
    <a:srgbClr val="00CC00"/>
    <a:srgbClr val="28A9D6"/>
    <a:srgbClr val="7FCCE7"/>
    <a:srgbClr val="4AB7DC"/>
    <a:srgbClr val="0033CC"/>
    <a:srgbClr val="4DB8DD"/>
    <a:srgbClr val="404040"/>
    <a:srgbClr val="6AC3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21" autoAdjust="0"/>
    <p:restoredTop sz="90750" autoAdjust="0"/>
  </p:normalViewPr>
  <p:slideViewPr>
    <p:cSldViewPr showGuides="1">
      <p:cViewPr>
        <p:scale>
          <a:sx n="66" d="100"/>
          <a:sy n="66" d="100"/>
        </p:scale>
        <p:origin x="-2364" y="-936"/>
      </p:cViewPr>
      <p:guideLst>
        <p:guide orient="horz" pos="400"/>
        <p:guide orient="horz" pos="1273"/>
        <p:guide orient="horz" pos="3808"/>
        <p:guide orient="horz" pos="3101"/>
        <p:guide orient="horz" pos="2671"/>
        <p:guide orient="horz" pos="3294"/>
        <p:guide pos="3774"/>
        <p:guide pos="892"/>
        <p:guide pos="7650"/>
        <p:guide pos="7015"/>
        <p:guide pos="1262"/>
        <p:guide pos="6335"/>
      </p:guideLst>
    </p:cSldViewPr>
  </p:slid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>
      <p:cViewPr varScale="1">
        <p:scale>
          <a:sx n="125" d="100"/>
          <a:sy n="125" d="100"/>
        </p:scale>
        <p:origin x="-4854" y="-96"/>
      </p:cViewPr>
      <p:guideLst>
        <p:guide orient="horz" pos="2880"/>
        <p:guide pos="217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4" Type="http://schemas.openxmlformats.org/officeDocument/2006/relationships/tags" Target="tags/tag1.xml"/><Relationship Id="rId33" Type="http://schemas.openxmlformats.org/officeDocument/2006/relationships/font" Target="fonts/font7.fntdata"/><Relationship Id="rId32" Type="http://schemas.openxmlformats.org/officeDocument/2006/relationships/font" Target="fonts/font6.fntdata"/><Relationship Id="rId31" Type="http://schemas.openxmlformats.org/officeDocument/2006/relationships/font" Target="fonts/font5.fntdata"/><Relationship Id="rId30" Type="http://schemas.openxmlformats.org/officeDocument/2006/relationships/font" Target="fonts/font4.fntdata"/><Relationship Id="rId3" Type="http://schemas.openxmlformats.org/officeDocument/2006/relationships/slide" Target="slides/slide1.xml"/><Relationship Id="rId29" Type="http://schemas.openxmlformats.org/officeDocument/2006/relationships/font" Target="fonts/font3.fntdata"/><Relationship Id="rId28" Type="http://schemas.openxmlformats.org/officeDocument/2006/relationships/font" Target="fonts/font2.fntdata"/><Relationship Id="rId27" Type="http://schemas.openxmlformats.org/officeDocument/2006/relationships/font" Target="fonts/font1.fntdata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handoutMaster" Target="handoutMasters/handoutMaster1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BBFD89-BB28-47C4-8202-677F6E447B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43D1DB-4B89-4B9E-99FA-51A04CF95A3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BD7BAD-2227-4ED9-976D-74FC1DE8D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2BD0B-23ED-4A76-9C99-2E249C5C7E4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2181876"/>
            <a:ext cx="12192000" cy="184820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cxnSp>
        <p:nvCxnSpPr>
          <p:cNvPr id="3" name="直接连接符 2"/>
          <p:cNvCxnSpPr/>
          <p:nvPr userDrawn="1"/>
        </p:nvCxnSpPr>
        <p:spPr>
          <a:xfrm>
            <a:off x="0" y="4221088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13"/>
          <p:cNvSpPr txBox="1"/>
          <p:nvPr userDrawn="1"/>
        </p:nvSpPr>
        <p:spPr>
          <a:xfrm>
            <a:off x="3402260" y="2567806"/>
            <a:ext cx="5387481" cy="107632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>
                <a:ln w="3175">
                  <a:solidFill>
                    <a:srgbClr val="31A5D7"/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润泽科技数据中心</a:t>
            </a:r>
            <a:endParaRPr lang="zh-CN" altLang="en-US" sz="3200" b="1" dirty="0" smtClean="0">
              <a:ln w="3175">
                <a:solidFill>
                  <a:srgbClr val="31A5D7"/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endParaRPr lang="en-US" altLang="zh-CN" sz="3200" b="1" dirty="0" smtClean="0">
              <a:ln w="3175">
                <a:solidFill>
                  <a:srgbClr val="31A5D7"/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5" name="直接连接符 4"/>
          <p:cNvCxnSpPr/>
          <p:nvPr userDrawn="1"/>
        </p:nvCxnSpPr>
        <p:spPr>
          <a:xfrm>
            <a:off x="0" y="6217149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0" y="6283435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0" y="6349721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7872000" y="6217149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7872000" y="6283435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 userDrawn="1"/>
        </p:nvCxnSpPr>
        <p:spPr>
          <a:xfrm>
            <a:off x="7872000" y="6349721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42"/>
          <p:cNvSpPr txBox="1"/>
          <p:nvPr userDrawn="1"/>
        </p:nvSpPr>
        <p:spPr>
          <a:xfrm>
            <a:off x="4858385" y="6093460"/>
            <a:ext cx="28689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润泽科技发展有限公司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2" name="直接连接符 11"/>
          <p:cNvCxnSpPr/>
          <p:nvPr userDrawn="1"/>
        </p:nvCxnSpPr>
        <p:spPr>
          <a:xfrm>
            <a:off x="-34" y="2060848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 descr="fd7822eee3c587287323d482549369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73050"/>
            <a:ext cx="3602990" cy="82296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目录页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28A9D6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94211"/>
            <a:ext cx="846609" cy="46166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>
            <a:defPPr>
              <a:defRPr lang="zh-CN"/>
            </a:defPPr>
            <a:lvl1pPr algn="ctr">
              <a:defRPr sz="3200">
                <a:solidFill>
                  <a:srgbClr val="339933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zh-CN" altLang="en-US" sz="2400" b="1" dirty="0" smtClean="0">
                <a:solidFill>
                  <a:schemeClr val="accent1"/>
                </a:solidFill>
              </a:rPr>
              <a:t>目录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16265" y="394335"/>
            <a:ext cx="3602990" cy="822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1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01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26425" y="332740"/>
            <a:ext cx="3602990" cy="822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2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02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42655" y="332740"/>
            <a:ext cx="3602990" cy="822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3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03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52765" y="423545"/>
            <a:ext cx="3602990" cy="822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4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04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026400" y="227965"/>
            <a:ext cx="3602990" cy="822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5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05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27010" y="332740"/>
            <a:ext cx="3602990" cy="822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第6章节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1035971" y="6334897"/>
            <a:ext cx="292061" cy="28314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square" lIns="0" tIns="0" rIns="0" bIns="0" anchor="ctr" anchorCtr="1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5" name="直接连接符 4"/>
          <p:cNvCxnSpPr/>
          <p:nvPr userDrawn="1"/>
        </p:nvCxnSpPr>
        <p:spPr>
          <a:xfrm flipH="1">
            <a:off x="1430458" y="6479836"/>
            <a:ext cx="10620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H="1">
            <a:off x="141543" y="6479836"/>
            <a:ext cx="7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组合 6"/>
          <p:cNvGrpSpPr/>
          <p:nvPr userDrawn="1"/>
        </p:nvGrpSpPr>
        <p:grpSpPr>
          <a:xfrm flipH="1">
            <a:off x="975516" y="6268899"/>
            <a:ext cx="412970" cy="421874"/>
            <a:chOff x="7019085" y="157473"/>
            <a:chExt cx="3868830" cy="3952255"/>
          </a:xfrm>
          <a:solidFill>
            <a:schemeClr val="accent1"/>
          </a:solidFill>
        </p:grpSpPr>
        <p:sp>
          <p:nvSpPr>
            <p:cNvPr id="8" name="椭圆 7"/>
            <p:cNvSpPr/>
            <p:nvPr/>
          </p:nvSpPr>
          <p:spPr>
            <a:xfrm>
              <a:off x="8641073" y="1574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9" name="椭圆 8"/>
            <p:cNvSpPr/>
            <p:nvPr/>
          </p:nvSpPr>
          <p:spPr>
            <a:xfrm rot="1542857">
              <a:off x="9362925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3085714">
              <a:off x="9941806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 rot="7714286">
              <a:off x="9941806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 rot="4628572">
              <a:off x="10263060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9257143">
              <a:off x="9362925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 rot="6171428">
              <a:off x="10263060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 rot="10800000">
              <a:off x="8641073" y="3484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2342857">
              <a:off x="7919220" y="332011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 rot="13885714">
              <a:off x="7340340" y="2858472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 rot="20057142">
              <a:off x="7919220" y="32223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 rot="15428571">
              <a:off x="7019085" y="2191381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 rot="16971429">
              <a:off x="7019085" y="1450964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 rot="18514286">
              <a:off x="7340340" y="783873"/>
              <a:ext cx="624855" cy="624855"/>
            </a:xfrm>
            <a:prstGeom prst="ellipse">
              <a:avLst/>
            </a:prstGeom>
            <a:grp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cxnSp>
        <p:nvCxnSpPr>
          <p:cNvPr id="24" name="直接连接符 23" hidden="1"/>
          <p:cNvCxnSpPr/>
          <p:nvPr userDrawn="1"/>
        </p:nvCxnSpPr>
        <p:spPr>
          <a:xfrm>
            <a:off x="3181635" y="431856"/>
            <a:ext cx="0" cy="524933"/>
          </a:xfrm>
          <a:prstGeom prst="line">
            <a:avLst/>
          </a:prstGeom>
          <a:ln>
            <a:solidFill>
              <a:srgbClr val="28A9D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任意多边形 28"/>
          <p:cNvSpPr/>
          <p:nvPr userDrawn="1"/>
        </p:nvSpPr>
        <p:spPr>
          <a:xfrm flipV="1">
            <a:off x="174171" y="423706"/>
            <a:ext cx="1386789" cy="432000"/>
          </a:xfrm>
          <a:custGeom>
            <a:avLst/>
            <a:gdLst>
              <a:gd name="connsiteX0" fmla="*/ 167822 w 1386790"/>
              <a:gd name="connsiteY0" fmla="*/ 524933 h 524933"/>
              <a:gd name="connsiteX1" fmla="*/ 168846 w 1386790"/>
              <a:gd name="connsiteY1" fmla="*/ 524933 h 524933"/>
              <a:gd name="connsiteX2" fmla="*/ 168846 w 1386790"/>
              <a:gd name="connsiteY2" fmla="*/ 14598 h 524933"/>
              <a:gd name="connsiteX3" fmla="*/ 1386790 w 1386790"/>
              <a:gd name="connsiteY3" fmla="*/ 14598 h 524933"/>
              <a:gd name="connsiteX4" fmla="*/ 1386790 w 1386790"/>
              <a:gd name="connsiteY4" fmla="*/ 0 h 524933"/>
              <a:gd name="connsiteX5" fmla="*/ 167822 w 1386790"/>
              <a:gd name="connsiteY5" fmla="*/ 0 h 524933"/>
              <a:gd name="connsiteX6" fmla="*/ 152999 w 1386790"/>
              <a:gd name="connsiteY6" fmla="*/ 0 h 524933"/>
              <a:gd name="connsiteX7" fmla="*/ 152999 w 1386790"/>
              <a:gd name="connsiteY7" fmla="*/ 507260 h 524933"/>
              <a:gd name="connsiteX8" fmla="*/ 107280 w 1386790"/>
              <a:gd name="connsiteY8" fmla="*/ 507260 h 524933"/>
              <a:gd name="connsiteX9" fmla="*/ 107280 w 1386790"/>
              <a:gd name="connsiteY9" fmla="*/ 0 h 524933"/>
              <a:gd name="connsiteX10" fmla="*/ 0 w 1386790"/>
              <a:gd name="connsiteY10" fmla="*/ 0 h 524933"/>
              <a:gd name="connsiteX11" fmla="*/ 0 w 1386790"/>
              <a:gd name="connsiteY11" fmla="*/ 524932 h 524933"/>
              <a:gd name="connsiteX12" fmla="*/ 33834 w 1386790"/>
              <a:gd name="connsiteY12" fmla="*/ 524932 h 524933"/>
              <a:gd name="connsiteX13" fmla="*/ 33834 w 1386790"/>
              <a:gd name="connsiteY13" fmla="*/ 23810 h 524933"/>
              <a:gd name="connsiteX14" fmla="*/ 79553 w 1386790"/>
              <a:gd name="connsiteY14" fmla="*/ 23810 h 524933"/>
              <a:gd name="connsiteX15" fmla="*/ 79553 w 1386790"/>
              <a:gd name="connsiteY15" fmla="*/ 524932 h 524933"/>
              <a:gd name="connsiteX16" fmla="*/ 167822 w 1386790"/>
              <a:gd name="connsiteY16" fmla="*/ 524932 h 524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86790" h="524933">
                <a:moveTo>
                  <a:pt x="167822" y="524933"/>
                </a:moveTo>
                <a:lnTo>
                  <a:pt x="168846" y="524933"/>
                </a:lnTo>
                <a:lnTo>
                  <a:pt x="168846" y="14598"/>
                </a:lnTo>
                <a:lnTo>
                  <a:pt x="1386790" y="14598"/>
                </a:lnTo>
                <a:lnTo>
                  <a:pt x="1386790" y="0"/>
                </a:lnTo>
                <a:lnTo>
                  <a:pt x="167822" y="0"/>
                </a:lnTo>
                <a:lnTo>
                  <a:pt x="152999" y="0"/>
                </a:lnTo>
                <a:lnTo>
                  <a:pt x="152999" y="507260"/>
                </a:lnTo>
                <a:lnTo>
                  <a:pt x="107280" y="507260"/>
                </a:lnTo>
                <a:lnTo>
                  <a:pt x="107280" y="0"/>
                </a:lnTo>
                <a:lnTo>
                  <a:pt x="0" y="0"/>
                </a:lnTo>
                <a:lnTo>
                  <a:pt x="0" y="524932"/>
                </a:lnTo>
                <a:lnTo>
                  <a:pt x="33834" y="524932"/>
                </a:lnTo>
                <a:lnTo>
                  <a:pt x="33834" y="23810"/>
                </a:lnTo>
                <a:lnTo>
                  <a:pt x="79553" y="23810"/>
                </a:lnTo>
                <a:lnTo>
                  <a:pt x="79553" y="524932"/>
                </a:lnTo>
                <a:lnTo>
                  <a:pt x="167822" y="524932"/>
                </a:lnTo>
                <a:close/>
              </a:path>
            </a:pathLst>
          </a:custGeom>
          <a:solidFill>
            <a:srgbClr val="339933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5" name="TextBox 24"/>
          <p:cNvSpPr txBox="1"/>
          <p:nvPr userDrawn="1"/>
        </p:nvSpPr>
        <p:spPr>
          <a:xfrm>
            <a:off x="479376" y="332656"/>
            <a:ext cx="8466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accent1"/>
                </a:solidFill>
                <a:latin typeface="Impact" panose="020B0806030902050204" pitchFamily="34" charset="0"/>
              </a:rPr>
              <a:t>06</a:t>
            </a:r>
            <a:endParaRPr lang="zh-CN" altLang="en-US" sz="3200" dirty="0">
              <a:solidFill>
                <a:schemeClr val="accent1"/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63535" y="332740"/>
            <a:ext cx="3602990" cy="822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底面"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3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/>
        </p:nvSpPr>
        <p:spPr>
          <a:xfrm>
            <a:off x="0" y="2626517"/>
            <a:ext cx="12192000" cy="1714585"/>
          </a:xfrm>
          <a:prstGeom prst="rect">
            <a:avLst/>
          </a:prstGeom>
          <a:solidFill>
            <a:schemeClr val="accent1"/>
          </a:solidFill>
          <a:ln>
            <a:solidFill>
              <a:srgbClr val="339933"/>
            </a:solidFill>
          </a:ln>
          <a:effectLst/>
        </p:spPr>
        <p:txBody>
          <a:bodyPr vert="horz" wrap="square" lIns="121920" tIns="60960" rIns="121920" bIns="60960" numCol="1" anchor="t" anchorCtr="0" compatLnSpc="1"/>
          <a:lstStyle/>
          <a:p>
            <a:endParaRPr lang="zh-CN" altLang="en-US" sz="2400"/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0" y="4373612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3"/>
          <p:cNvSpPr txBox="1"/>
          <p:nvPr userDrawn="1"/>
        </p:nvSpPr>
        <p:spPr>
          <a:xfrm>
            <a:off x="3876871" y="2822089"/>
            <a:ext cx="4438258" cy="120032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7200" b="1" dirty="0">
                <a:ln w="3175">
                  <a:solidFill>
                    <a:srgbClr val="31A5D7"/>
                  </a:solidFill>
                </a:ln>
                <a:solidFill>
                  <a:schemeClr val="bg1"/>
                </a:solidFill>
                <a:latin typeface="Copperplate Gothic Bold" panose="020E0705020206020404" pitchFamily="34" charset="0"/>
                <a:ea typeface="华康俪金黑W8" pitchFamily="49" charset="-122"/>
              </a:rPr>
              <a:t>谢谢</a:t>
            </a:r>
            <a:endParaRPr lang="zh-CN" altLang="en-US" sz="11500" b="1" dirty="0">
              <a:ln w="3175">
                <a:solidFill>
                  <a:srgbClr val="31A5D7"/>
                </a:solidFill>
              </a:ln>
              <a:solidFill>
                <a:schemeClr val="bg1"/>
              </a:solidFill>
              <a:latin typeface="华康俪金黑W8" pitchFamily="49" charset="-122"/>
              <a:ea typeface="华康俪金黑W8" pitchFamily="49" charset="-122"/>
            </a:endParaRPr>
          </a:p>
        </p:txBody>
      </p:sp>
      <p:cxnSp>
        <p:nvCxnSpPr>
          <p:cNvPr id="26" name="直接连接符 25"/>
          <p:cNvCxnSpPr/>
          <p:nvPr userDrawn="1"/>
        </p:nvCxnSpPr>
        <p:spPr>
          <a:xfrm>
            <a:off x="-34" y="2597856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 userDrawn="1"/>
        </p:nvCxnSpPr>
        <p:spPr>
          <a:xfrm>
            <a:off x="0" y="6217149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 userDrawn="1"/>
        </p:nvCxnSpPr>
        <p:spPr>
          <a:xfrm>
            <a:off x="0" y="6283435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 userDrawn="1"/>
        </p:nvCxnSpPr>
        <p:spPr>
          <a:xfrm>
            <a:off x="0" y="6349721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 userDrawn="1"/>
        </p:nvCxnSpPr>
        <p:spPr>
          <a:xfrm>
            <a:off x="7872000" y="6217149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 userDrawn="1"/>
        </p:nvCxnSpPr>
        <p:spPr>
          <a:xfrm>
            <a:off x="7872000" y="6283435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 userDrawn="1"/>
        </p:nvCxnSpPr>
        <p:spPr>
          <a:xfrm>
            <a:off x="7872000" y="6349721"/>
            <a:ext cx="4320000" cy="12674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42"/>
          <p:cNvSpPr txBox="1"/>
          <p:nvPr userDrawn="1"/>
        </p:nvSpPr>
        <p:spPr>
          <a:xfrm>
            <a:off x="4911090" y="6089650"/>
            <a:ext cx="296100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润泽科技发展有限公司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图片 1" descr="fd7822eee3c587287323d482549369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63560" y="174625"/>
            <a:ext cx="3602990" cy="82296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3"/>
          <p:cNvSpPr>
            <a:spLocks noGrp="1"/>
          </p:cNvSpPr>
          <p:nvPr>
            <p:ph type="sldNum" sz="quarter" idx="4"/>
          </p:nvPr>
        </p:nvSpPr>
        <p:spPr>
          <a:xfrm>
            <a:off x="943261" y="6338262"/>
            <a:ext cx="540987" cy="283147"/>
          </a:xfrm>
          <a:prstGeom prst="rect">
            <a:avLst/>
          </a:prstGeom>
        </p:spPr>
        <p:txBody>
          <a:bodyPr wrap="square" lIns="0" tIns="0" rIns="0" bIns="0"/>
          <a:lstStyle>
            <a:lvl1pPr algn="ctr"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mc:AlternateContent xmlns:mc="http://schemas.openxmlformats.org/markup-compatibility/2006">
    <mc:Choice xmlns:p14="http://schemas.microsoft.com/office/powerpoint/2010/main" Requires="p14">
      <p:transition spd="med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ctr" defTabSz="1218565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85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2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3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5000">
              <a:srgbClr val="E6E6E6"/>
            </a:gs>
            <a:gs pos="25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3"/>
          <p:cNvSpPr txBox="1"/>
          <p:nvPr/>
        </p:nvSpPr>
        <p:spPr>
          <a:xfrm>
            <a:off x="3287395" y="3213100"/>
            <a:ext cx="5617845" cy="58356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smtClean="0">
                <a:ln w="3175">
                  <a:solidFill>
                    <a:srgbClr val="31A5D7"/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CTA柴油发电机操作</a:t>
            </a:r>
            <a:r>
              <a:rPr lang="zh-CN" altLang="en-US" sz="3200" b="1" dirty="0" smtClean="0">
                <a:ln w="3175">
                  <a:solidFill>
                    <a:srgbClr val="31A5D7"/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培训</a:t>
            </a:r>
            <a:endParaRPr lang="en-US" altLang="zh-CN" sz="3200" b="1" dirty="0" smtClean="0">
              <a:ln w="3175">
                <a:solidFill>
                  <a:srgbClr val="31A5D7"/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904312" y="4869160"/>
            <a:ext cx="13388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培训讲师：</a:t>
            </a:r>
            <a:endParaRPr lang="en-US" altLang="zh-CN" dirty="0" smtClean="0"/>
          </a:p>
          <a:p>
            <a:r>
              <a:rPr lang="zh-CN" altLang="en-US" dirty="0" smtClean="0"/>
              <a:t>培训日期：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机组开关操作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486025" y="981075"/>
            <a:ext cx="630809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kumimoji="1" lang="zh-CN" altLang="en-US" sz="3200" b="1" kern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  <a:sym typeface="+mn-ea"/>
              </a:rPr>
              <a:t>机组开关</a:t>
            </a:r>
            <a:endParaRPr kumimoji="1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  <a:p>
            <a:pPr algn="ctr"/>
            <a:endParaRPr kumimoji="1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27785" y="1800225"/>
            <a:ext cx="3734435" cy="18637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l"/>
              <a:defRPr/>
            </a:pPr>
            <a:r>
              <a:rPr kumimoji="1" lang="zh-CN" altLang="en-US" sz="3600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电瓶开关，接通</a:t>
            </a:r>
            <a:endParaRPr kumimoji="1" lang="en-US" altLang="zh-CN" sz="36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zh-CN" altLang="en-US" sz="3600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机组的总电源。</a:t>
            </a:r>
            <a:endParaRPr kumimoji="1" lang="zh-CN" altLang="en-US" sz="36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endParaRPr lang="zh-CN" altLang="en-US" sz="3600"/>
          </a:p>
        </p:txBody>
      </p:sp>
      <p:pic>
        <p:nvPicPr>
          <p:cNvPr id="17411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43800" y="1551305"/>
            <a:ext cx="3168650" cy="4652963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机组开关操作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486025" y="864870"/>
            <a:ext cx="630809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kumimoji="1" lang="zh-CN" altLang="en-US" sz="3200" b="1" kern="0" noProof="0" dirty="0" smtClean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LnTx/>
                <a:uFillTx/>
                <a:latin typeface="+mj-lt"/>
                <a:ea typeface="+mj-ea"/>
                <a:cs typeface="+mj-cs"/>
                <a:sym typeface="+mn-ea"/>
              </a:rPr>
              <a:t>机组开关</a:t>
            </a:r>
            <a:endParaRPr kumimoji="1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  <a:p>
            <a:pPr algn="ctr"/>
            <a:endParaRPr kumimoji="1" lang="zh-CN" altLang="en-US" sz="32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>
                <a:outerShdw blurRad="38100" dist="38100" dir="2700000" algn="tl">
                  <a:srgbClr val="C0C0C0"/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5735" y="1761490"/>
            <a:ext cx="3289935" cy="26930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l"/>
              <a:defRPr/>
            </a:pPr>
            <a:r>
              <a:rPr kumimoji="1" lang="zh-CN" altLang="en-US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机组电源分配箱</a:t>
            </a:r>
            <a:endParaRPr kumimoji="1" lang="en-US" altLang="zh-CN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en-US" altLang="zh-CN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ECM-</a:t>
            </a:r>
            <a:r>
              <a:rPr kumimoji="1" lang="zh-CN" altLang="en-US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发动机控制模块电源开关</a:t>
            </a:r>
            <a:endParaRPr kumimoji="1" lang="zh-CN" altLang="en-US" b="1" kern="0" noProof="0" dirty="0" smtClean="0">
              <a:ln>
                <a:noFill/>
              </a:ln>
              <a:effectLst/>
              <a:uLnTx/>
              <a:uFillTx/>
              <a:sym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endParaRPr kumimoji="1" lang="en-US" altLang="zh-CN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en-US" altLang="zh-CN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AUX-</a:t>
            </a:r>
            <a:r>
              <a:rPr kumimoji="1" lang="zh-CN" altLang="en-US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控</a:t>
            </a:r>
            <a:r>
              <a:rPr kumimoji="1" lang="zh-CN" altLang="en-US" b="1" kern="0" noProof="0" dirty="0">
                <a:ln>
                  <a:noFill/>
                </a:ln>
                <a:effectLst/>
                <a:uLnTx/>
                <a:uFillTx/>
                <a:sym typeface="+mn-ea"/>
              </a:rPr>
              <a:t>制</a:t>
            </a:r>
            <a:r>
              <a:rPr kumimoji="1" lang="zh-CN" altLang="en-US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屏电源控制开关</a:t>
            </a:r>
            <a:endParaRPr kumimoji="1" lang="zh-CN" altLang="en-US" b="1" kern="0" noProof="0" dirty="0" smtClean="0">
              <a:ln>
                <a:noFill/>
              </a:ln>
              <a:effectLst/>
              <a:uLnTx/>
              <a:uFillTx/>
              <a:sym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endParaRPr kumimoji="1" lang="en-US" altLang="zh-CN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en-US" altLang="zh-CN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SM-</a:t>
            </a:r>
            <a:r>
              <a:rPr kumimoji="1" lang="zh-CN" altLang="en-US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启动马达控制开关</a:t>
            </a:r>
            <a:endParaRPr kumimoji="1" lang="zh-CN" altLang="en-US" b="1" kern="0" noProof="0" dirty="0" smtClean="0">
              <a:ln>
                <a:noFill/>
              </a:ln>
              <a:effectLst/>
              <a:uLnTx/>
              <a:uFillTx/>
              <a:sym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endParaRPr kumimoji="1" lang="en-US" altLang="zh-CN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en-US" altLang="zh-CN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ALT-</a:t>
            </a:r>
            <a:r>
              <a:rPr kumimoji="1" lang="zh-CN" altLang="en-US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交流小发电机充电开关</a:t>
            </a:r>
            <a:endParaRPr lang="zh-CN" altLang="en-US"/>
          </a:p>
        </p:txBody>
      </p:sp>
      <p:pic>
        <p:nvPicPr>
          <p:cNvPr id="7" name="图片 6" descr="微信图片_2019031209033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55670" y="1599565"/>
            <a:ext cx="8548370" cy="42843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开关机及并机操作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343150" y="1504950"/>
            <a:ext cx="69932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fontAlgn="auto"/>
            <a:r>
              <a:rPr lang="zh-CN" altLang="en-US" b="1" spc="200" dirty="0">
                <a:solidFill>
                  <a:schemeClr val="tx1"/>
                </a:solidFill>
                <a:uFillTx/>
                <a:sym typeface="+mn-ea"/>
              </a:rPr>
              <a:t>开机启动前的检查</a:t>
            </a:r>
            <a:endParaRPr lang="zh-CN" altLang="en-US" b="1" spc="200" dirty="0">
              <a:solidFill>
                <a:schemeClr val="tx1"/>
              </a:solidFill>
              <a:uFillTx/>
              <a:sym typeface="+mn-ea"/>
            </a:endParaRPr>
          </a:p>
          <a:p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341120" y="2011045"/>
            <a:ext cx="1015555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检查发动机控制屏是否有报警；</a:t>
            </a:r>
            <a:endParaRPr lang="zh-CN" altLang="en-US"/>
          </a:p>
          <a:p>
            <a:r>
              <a:rPr lang="zh-CN" altLang="en-US"/>
              <a:t>检查发动机机油位应在标尺的 </a:t>
            </a:r>
            <a:r>
              <a:rPr lang="en-US" altLang="zh-CN"/>
              <a:t>“ADD” </a:t>
            </a:r>
            <a:r>
              <a:rPr lang="zh-CN" altLang="en-US"/>
              <a:t>和 </a:t>
            </a:r>
            <a:r>
              <a:rPr lang="en-US" altLang="zh-CN"/>
              <a:t>“FULL” </a:t>
            </a:r>
            <a:r>
              <a:rPr lang="zh-CN" altLang="en-US"/>
              <a:t>之间；</a:t>
            </a:r>
            <a:endParaRPr lang="zh-CN" altLang="en-US"/>
          </a:p>
          <a:p>
            <a:r>
              <a:rPr lang="zh-CN" altLang="en-US"/>
              <a:t>检查冷却系统冷却液位</a:t>
            </a:r>
            <a:r>
              <a:rPr lang="en-US" altLang="zh-CN"/>
              <a:t>;</a:t>
            </a:r>
            <a:endParaRPr lang="en-US" altLang="zh-CN"/>
          </a:p>
          <a:p>
            <a:r>
              <a:rPr lang="zh-CN" altLang="en-US"/>
              <a:t>检查启动蓄电池电压合适，电缆连接可靠良好；</a:t>
            </a:r>
            <a:endParaRPr lang="zh-CN" altLang="en-US"/>
          </a:p>
          <a:p>
            <a:r>
              <a:rPr lang="zh-CN" altLang="en-US"/>
              <a:t>检查冷却系统完好、卡子无松动；</a:t>
            </a:r>
            <a:endParaRPr lang="zh-CN" altLang="en-US"/>
          </a:p>
          <a:p>
            <a:r>
              <a:rPr lang="zh-CN" altLang="en-US"/>
              <a:t>燃油供给系统已开启；</a:t>
            </a:r>
            <a:endParaRPr lang="zh-CN" altLang="en-US"/>
          </a:p>
          <a:p>
            <a:r>
              <a:rPr lang="zh-CN" altLang="en-US"/>
              <a:t>如果在启动开关或操作机构上挂</a:t>
            </a:r>
            <a:r>
              <a:rPr lang="en-US" altLang="zh-CN"/>
              <a:t>“</a:t>
            </a:r>
            <a:r>
              <a:rPr lang="zh-CN" altLang="en-US"/>
              <a:t>不准操作</a:t>
            </a:r>
            <a:r>
              <a:rPr lang="en-US" altLang="zh-CN"/>
              <a:t>”</a:t>
            </a:r>
            <a:r>
              <a:rPr lang="zh-CN" altLang="en-US"/>
              <a:t>等类似标志时，不要启动发动机；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开关机及并机操作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163445" y="1457325"/>
            <a:ext cx="69932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fontAlgn="auto"/>
            <a:r>
              <a:rPr lang="zh-CN" altLang="en-US" b="1" spc="200" dirty="0">
                <a:solidFill>
                  <a:schemeClr val="tx1"/>
                </a:solidFill>
                <a:uFillTx/>
                <a:sym typeface="+mn-ea"/>
              </a:rPr>
              <a:t>开机操作</a:t>
            </a:r>
            <a:endParaRPr lang="zh-CN" altLang="en-US" b="1" spc="200" dirty="0">
              <a:solidFill>
                <a:schemeClr val="tx1"/>
              </a:solidFill>
              <a:uFillTx/>
              <a:sym typeface="+mn-ea"/>
            </a:endParaRPr>
          </a:p>
          <a:p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838200" y="2124075"/>
            <a:ext cx="3889375" cy="2472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l"/>
              <a:defRPr/>
            </a:pPr>
            <a:r>
              <a:rPr kumimoji="1" lang="zh-CN" altLang="en-US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绿色指示灯</a:t>
            </a:r>
            <a:r>
              <a:rPr kumimoji="1" lang="en-US" altLang="zh-CN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-</a:t>
            </a:r>
            <a:r>
              <a:rPr kumimoji="1" lang="zh-CN" altLang="en-US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分闸状态显示</a:t>
            </a:r>
            <a:endParaRPr kumimoji="1" lang="en-US" altLang="zh-CN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l"/>
              <a:defRPr/>
            </a:pPr>
            <a:r>
              <a:rPr kumimoji="1" lang="zh-CN" altLang="en-US" b="1" kern="0" noProof="0" dirty="0">
                <a:ln>
                  <a:noFill/>
                </a:ln>
                <a:effectLst/>
                <a:uLnTx/>
                <a:uFillTx/>
                <a:sym typeface="+mn-ea"/>
              </a:rPr>
              <a:t>红</a:t>
            </a:r>
            <a:r>
              <a:rPr kumimoji="1" lang="zh-CN" altLang="en-US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色指示灯</a:t>
            </a:r>
            <a:r>
              <a:rPr kumimoji="1" lang="en-US" altLang="zh-CN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-</a:t>
            </a:r>
            <a:r>
              <a:rPr kumimoji="1" lang="zh-CN" altLang="en-US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合闸状态显示</a:t>
            </a:r>
            <a:endParaRPr kumimoji="1" lang="en-US" altLang="zh-CN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l"/>
              <a:defRPr/>
            </a:pPr>
            <a:r>
              <a:rPr kumimoji="1" lang="zh-CN" altLang="en-US" b="1" kern="0" noProof="0" dirty="0">
                <a:ln>
                  <a:noFill/>
                </a:ln>
                <a:effectLst/>
                <a:uLnTx/>
                <a:uFillTx/>
                <a:sym typeface="+mn-ea"/>
              </a:rPr>
              <a:t>旋</a:t>
            </a:r>
            <a:r>
              <a:rPr kumimoji="1" lang="zh-CN" altLang="en-US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钮开关</a:t>
            </a:r>
            <a:r>
              <a:rPr kumimoji="1" lang="en-US" altLang="zh-CN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-</a:t>
            </a:r>
            <a:r>
              <a:rPr kumimoji="1" lang="zh-CN" altLang="en-US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手动启动</a:t>
            </a:r>
            <a:r>
              <a:rPr kumimoji="1" lang="en-US" altLang="zh-CN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/</a:t>
            </a:r>
            <a:r>
              <a:rPr kumimoji="1" lang="zh-CN" altLang="en-US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自动启动选择开关</a:t>
            </a:r>
            <a:endParaRPr kumimoji="1" lang="en-US" altLang="zh-CN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None/>
              <a:defRPr/>
            </a:pPr>
            <a:r>
              <a:rPr kumimoji="1" lang="en-US" altLang="zh-CN" b="1" kern="0" noProof="0" dirty="0">
                <a:ln>
                  <a:noFill/>
                </a:ln>
                <a:effectLst/>
                <a:uLnTx/>
                <a:uFillTx/>
                <a:sym typeface="+mn-ea"/>
              </a:rPr>
              <a:t> </a:t>
            </a:r>
            <a:r>
              <a:rPr kumimoji="1" lang="en-US" altLang="zh-CN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 </a:t>
            </a:r>
            <a:r>
              <a:rPr kumimoji="1" lang="zh-CN" altLang="en-US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当控制面板中选择为</a:t>
            </a:r>
            <a:r>
              <a:rPr kumimoji="1" lang="en-US" altLang="zh-CN" b="1" kern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sym typeface="+mn-ea"/>
              </a:rPr>
              <a:t>AUTO</a:t>
            </a:r>
            <a:r>
              <a:rPr kumimoji="1" lang="zh-CN" altLang="en-US" b="1" kern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sym typeface="+mn-ea"/>
              </a:rPr>
              <a:t>，旋转</a:t>
            </a:r>
            <a:r>
              <a:rPr kumimoji="1" lang="zh-CN" altLang="en-US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开关选择手动位置，机组即可启动，</a:t>
            </a:r>
            <a:r>
              <a:rPr kumimoji="1" lang="zh-CN" altLang="en-US" b="1" kern="0" noProof="0" dirty="0">
                <a:ln>
                  <a:noFill/>
                </a:ln>
                <a:effectLst/>
                <a:uLnTx/>
                <a:uFillTx/>
                <a:sym typeface="+mn-ea"/>
              </a:rPr>
              <a:t>启</a:t>
            </a:r>
            <a:r>
              <a:rPr kumimoji="1" lang="zh-CN" altLang="en-US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动成功后合闸红色指示灯亮。</a:t>
            </a:r>
            <a:endParaRPr kumimoji="1" lang="en-US" altLang="zh-CN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endParaRPr lang="zh-CN" altLang="en-US"/>
          </a:p>
        </p:txBody>
      </p:sp>
      <p:pic>
        <p:nvPicPr>
          <p:cNvPr id="11" name="图片 10" descr="微信图片_201903052010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57750" y="1803400"/>
            <a:ext cx="6906260" cy="40513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开关机及并机操作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819400" y="1285875"/>
            <a:ext cx="55086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b="1"/>
              <a:t>关机操作</a:t>
            </a:r>
            <a:endParaRPr lang="zh-CN" altLang="en-US" b="1"/>
          </a:p>
        </p:txBody>
      </p:sp>
      <p:sp>
        <p:nvSpPr>
          <p:cNvPr id="5" name="文本框 4"/>
          <p:cNvSpPr txBox="1"/>
          <p:nvPr/>
        </p:nvSpPr>
        <p:spPr>
          <a:xfrm>
            <a:off x="1809750" y="2219325"/>
            <a:ext cx="89668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pc="200" dirty="0">
                <a:uFillTx/>
                <a:sym typeface="+mn-ea"/>
              </a:rPr>
              <a:t>当开关选择停止位置时，断路器分闸绿色指示灯亮，机组</a:t>
            </a:r>
            <a:r>
              <a:rPr lang="en-US" altLang="zh-CN" spc="200" dirty="0">
                <a:uFillTx/>
                <a:sym typeface="+mn-ea"/>
              </a:rPr>
              <a:t>5</a:t>
            </a:r>
            <a:r>
              <a:rPr lang="zh-CN" altLang="en-US" spc="200" dirty="0">
                <a:uFillTx/>
                <a:sym typeface="+mn-ea"/>
              </a:rPr>
              <a:t>分钟后停止</a:t>
            </a:r>
            <a:r>
              <a:rPr lang="en-US" altLang="zh-CN" spc="200" dirty="0">
                <a:uFillTx/>
                <a:sym typeface="+mn-ea"/>
              </a:rPr>
              <a:t>.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开关机及并机操作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83210" y="1872615"/>
            <a:ext cx="2731135" cy="3569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fontAlgn="auto"/>
            <a:r>
              <a:rPr lang="zh-CN" altLang="en-US" sz="1600" spc="200" dirty="0">
                <a:uFillTx/>
                <a:sym typeface="+mn-ea"/>
              </a:rPr>
              <a:t>当油机控制旋钮开关选择自动位置，机组不启动，在并机柜内控制箱上旋钮打到手动后机组启动，启动成功后合闸，红色指示灯亮，</a:t>
            </a:r>
            <a:r>
              <a:rPr lang="zh-CN" altLang="en-US" sz="1600" spc="200" dirty="0">
                <a:uFillTx/>
                <a:sym typeface="+mn-ea"/>
              </a:rPr>
              <a:t>在并机柜内控制箱上旋钮打到</a:t>
            </a:r>
            <a:r>
              <a:rPr lang="zh-CN" altLang="en-US" sz="1600" spc="200" dirty="0">
                <a:uFillTx/>
                <a:sym typeface="+mn-ea"/>
              </a:rPr>
              <a:t>停止命令后，断路器分闸绿色指示灯亮，机组</a:t>
            </a:r>
            <a:r>
              <a:rPr lang="en-US" altLang="zh-CN" sz="1600" spc="200" dirty="0">
                <a:uFillTx/>
                <a:sym typeface="+mn-ea"/>
              </a:rPr>
              <a:t>5</a:t>
            </a:r>
            <a:r>
              <a:rPr lang="zh-CN" altLang="en-US" sz="1600" spc="200" dirty="0">
                <a:uFillTx/>
                <a:sym typeface="+mn-ea"/>
              </a:rPr>
              <a:t>分钟后停止</a:t>
            </a:r>
            <a:r>
              <a:rPr lang="en-US" altLang="zh-CN" sz="1600" b="1" spc="200" dirty="0">
                <a:uFillTx/>
                <a:sym typeface="+mn-ea"/>
              </a:rPr>
              <a:t>.</a:t>
            </a:r>
            <a:endParaRPr lang="en-US" altLang="zh-CN" sz="1600" b="1" spc="200" dirty="0">
              <a:uFillTx/>
              <a:sym typeface="+mn-ea"/>
            </a:endParaRPr>
          </a:p>
          <a:p>
            <a:pPr algn="l" fontAlgn="auto"/>
            <a:r>
              <a:rPr lang="zh-CN" altLang="en-US" sz="1600" spc="200" dirty="0">
                <a:solidFill>
                  <a:srgbClr val="FF0000"/>
                </a:solidFill>
                <a:uFillTx/>
                <a:sym typeface="+mn-ea"/>
              </a:rPr>
              <a:t>如果</a:t>
            </a:r>
            <a:r>
              <a:rPr lang="zh-CN" altLang="en-US" sz="1600" spc="200" dirty="0">
                <a:solidFill>
                  <a:srgbClr val="FF0000"/>
                </a:solidFill>
                <a:uFillTx/>
                <a:sym typeface="+mn-ea"/>
              </a:rPr>
              <a:t>并机柜内控制箱上旋钮打到手动后</a:t>
            </a:r>
            <a:r>
              <a:rPr lang="zh-CN" altLang="en-US" sz="1600" spc="200" dirty="0">
                <a:solidFill>
                  <a:srgbClr val="FF0000"/>
                </a:solidFill>
                <a:uFillTx/>
                <a:sym typeface="+mn-ea"/>
              </a:rPr>
              <a:t>油机未启动，需要去油机内手动启动。并通知相关人员查找原因。</a:t>
            </a:r>
            <a:endParaRPr lang="zh-CN" altLang="en-US" b="1" spc="200" dirty="0">
              <a:solidFill>
                <a:schemeClr val="tx1"/>
              </a:solidFill>
              <a:uFillTx/>
              <a:sym typeface="+mn-ea"/>
            </a:endParaRPr>
          </a:p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200275" y="1057275"/>
            <a:ext cx="77120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800" b="1"/>
              <a:t>并机操作</a:t>
            </a:r>
            <a:endParaRPr lang="zh-CN" altLang="en-US" sz="2800" b="1"/>
          </a:p>
        </p:txBody>
      </p:sp>
      <p:pic>
        <p:nvPicPr>
          <p:cNvPr id="7" name="图片 6" descr="微信图片_2019030522575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127875" y="1057275"/>
            <a:ext cx="3919220" cy="53276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日用油箱供回油操作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pic>
        <p:nvPicPr>
          <p:cNvPr id="4" name="图片 3" descr="微信图片_2019030917465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43980" y="1081405"/>
            <a:ext cx="5656580" cy="3218815"/>
          </a:xfrm>
          <a:prstGeom prst="rect">
            <a:avLst/>
          </a:prstGeom>
        </p:spPr>
      </p:pic>
      <p:pic>
        <p:nvPicPr>
          <p:cNvPr id="5" name="图片 4" descr="微信图片_201903091747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" y="1081405"/>
            <a:ext cx="6228715" cy="322453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795145" y="4732655"/>
            <a:ext cx="854964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日用油箱自动补油需要在</a:t>
            </a:r>
            <a:r>
              <a:rPr lang="en-US" altLang="zh-CN"/>
              <a:t>M2</a:t>
            </a:r>
            <a:r>
              <a:rPr lang="zh-CN" altLang="en-US"/>
              <a:t>油机并机柜内操作。需要把日用油箱液位</a:t>
            </a:r>
            <a:r>
              <a:rPr lang="zh-CN" altLang="en-US">
                <a:sym typeface="+mn-ea"/>
              </a:rPr>
              <a:t>触摸屏</a:t>
            </a:r>
            <a:r>
              <a:rPr lang="zh-CN" altLang="en-US"/>
              <a:t>左上角自动开关点到</a:t>
            </a:r>
            <a:r>
              <a:rPr lang="en-US" altLang="zh-CN"/>
              <a:t>“</a:t>
            </a:r>
            <a:r>
              <a:rPr lang="zh-CN" altLang="en-US">
                <a:solidFill>
                  <a:srgbClr val="FF0000"/>
                </a:solidFill>
              </a:rPr>
              <a:t>自动加油中</a:t>
            </a:r>
            <a:r>
              <a:rPr lang="en-US" altLang="zh-CN"/>
              <a:t>”</a:t>
            </a:r>
            <a:r>
              <a:rPr lang="zh-CN" altLang="en-US"/>
              <a:t>，在触摸屏中选择对应的油罐并把</a:t>
            </a:r>
            <a:r>
              <a:rPr lang="zh-CN" altLang="en-US">
                <a:sym typeface="+mn-ea"/>
              </a:rPr>
              <a:t>触摸屏下方转换旋钮打到</a:t>
            </a:r>
            <a:r>
              <a:rPr lang="en-US" altLang="zh-CN">
                <a:sym typeface="+mn-ea"/>
              </a:rPr>
              <a:t>“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远程</a:t>
            </a:r>
            <a:r>
              <a:rPr lang="en-US" altLang="zh-CN">
                <a:sym typeface="+mn-ea"/>
              </a:rPr>
              <a:t>”</a:t>
            </a:r>
            <a:r>
              <a:rPr lang="zh-CN" altLang="en-US">
                <a:sym typeface="+mn-ea"/>
              </a:rPr>
              <a:t>，在触摸屏中设置最低油位和最高油位就可以自动补油了。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把</a:t>
            </a:r>
            <a:r>
              <a:rPr lang="zh-CN" altLang="en-US">
                <a:sym typeface="+mn-ea"/>
              </a:rPr>
              <a:t>转换旋钮打到</a:t>
            </a:r>
            <a:r>
              <a:rPr lang="en-US" altLang="zh-CN">
                <a:sym typeface="+mn-ea"/>
              </a:rPr>
              <a:t>“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就地</a:t>
            </a:r>
            <a:r>
              <a:rPr lang="en-US" altLang="zh-CN">
                <a:sym typeface="+mn-ea"/>
              </a:rPr>
              <a:t>”</a:t>
            </a:r>
            <a:r>
              <a:rPr lang="zh-CN" altLang="en-US">
                <a:sym typeface="+mn-ea"/>
              </a:rPr>
              <a:t>。在转换旋钮下方选择对应油箱和油机就可以单台补油。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日用油箱供回油操作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pic>
        <p:nvPicPr>
          <p:cNvPr id="3" name="图片 2" descr="微信图片_2019030917470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5400000">
            <a:off x="6397625" y="2445385"/>
            <a:ext cx="5215255" cy="242443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752600" y="1552575"/>
            <a:ext cx="283146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如果自动补油装置损坏，需要去油机内补油，打开图中的带扳手的阀（</a:t>
            </a:r>
            <a:r>
              <a:rPr lang="zh-CN" altLang="en-US">
                <a:solidFill>
                  <a:srgbClr val="FF0000"/>
                </a:solidFill>
              </a:rPr>
              <a:t>自动补油此阀是长闭</a:t>
            </a:r>
            <a:r>
              <a:rPr lang="zh-CN" altLang="en-US"/>
              <a:t>）。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日用油箱供回油操作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pic>
        <p:nvPicPr>
          <p:cNvPr id="4" name="图片 3" descr="微信图片_2019030917462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33545" y="1522095"/>
            <a:ext cx="7844155" cy="381317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00100" y="1466850"/>
            <a:ext cx="26314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需要放油，把图中的</a:t>
            </a:r>
            <a:r>
              <a:rPr lang="en-US" altLang="zh-CN"/>
              <a:t>2</a:t>
            </a:r>
            <a:r>
              <a:rPr lang="zh-CN" altLang="en-US"/>
              <a:t>个阀门同时打开。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5000">
              <a:srgbClr val="E6E6E6"/>
            </a:gs>
            <a:gs pos="25000">
              <a:schemeClr val="bg1">
                <a:lumMod val="95000"/>
              </a:schemeClr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cxnSp>
        <p:nvCxnSpPr>
          <p:cNvPr id="34" name="直接连接符 33"/>
          <p:cNvCxnSpPr/>
          <p:nvPr/>
        </p:nvCxnSpPr>
        <p:spPr>
          <a:xfrm>
            <a:off x="5159490" y="153706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5154940" y="1769480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5154940" y="1286880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5159490" y="153706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5154940" y="1769480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5154940" y="1574912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5159490" y="1358888"/>
            <a:ext cx="1873021" cy="0"/>
          </a:xfrm>
          <a:prstGeom prst="line">
            <a:avLst/>
          </a:prstGeom>
          <a:ln w="19050">
            <a:gradFill flip="none" rotWithShape="1">
              <a:gsLst>
                <a:gs pos="48000">
                  <a:schemeClr val="bg1"/>
                </a:gs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5400000" scaled="1"/>
              <a:tileRect/>
            </a:gradFill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2511749" y="1131966"/>
            <a:ext cx="7775701" cy="810099"/>
            <a:chOff x="3504874" y="1353111"/>
            <a:chExt cx="5182251" cy="1057946"/>
          </a:xfrm>
        </p:grpSpPr>
        <p:sp>
          <p:nvSpPr>
            <p:cNvPr id="13" name="矩形 12"/>
            <p:cNvSpPr/>
            <p:nvPr/>
          </p:nvSpPr>
          <p:spPr>
            <a:xfrm>
              <a:off x="5108996" y="1353111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29"/>
            <p:cNvSpPr/>
            <p:nvPr/>
          </p:nvSpPr>
          <p:spPr>
            <a:xfrm>
              <a:off x="3504874" y="1353111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758792" y="1516717"/>
              <a:ext cx="564237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01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6" name="TextBox 42"/>
            <p:cNvSpPr txBox="1"/>
            <p:nvPr/>
          </p:nvSpPr>
          <p:spPr>
            <a:xfrm>
              <a:off x="5269496" y="1716282"/>
              <a:ext cx="3416854" cy="4421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bg1"/>
                  </a:solidFill>
                </a:rPr>
                <a:t>培训目标及培训要求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511749" y="2021121"/>
            <a:ext cx="7775702" cy="810099"/>
            <a:chOff x="3504874" y="2510154"/>
            <a:chExt cx="5182252" cy="1057946"/>
          </a:xfrm>
        </p:grpSpPr>
        <p:sp>
          <p:nvSpPr>
            <p:cNvPr id="18" name="矩形 17"/>
            <p:cNvSpPr/>
            <p:nvPr/>
          </p:nvSpPr>
          <p:spPr>
            <a:xfrm>
              <a:off x="5108996" y="2510154"/>
              <a:ext cx="3578130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矩形 29"/>
            <p:cNvSpPr/>
            <p:nvPr/>
          </p:nvSpPr>
          <p:spPr>
            <a:xfrm>
              <a:off x="3504874" y="2510154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0" name="TextBox 80"/>
            <p:cNvSpPr txBox="1"/>
            <p:nvPr/>
          </p:nvSpPr>
          <p:spPr>
            <a:xfrm>
              <a:off x="3744450" y="2670391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02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1" name="TextBox 81"/>
            <p:cNvSpPr txBox="1"/>
            <p:nvPr/>
          </p:nvSpPr>
          <p:spPr>
            <a:xfrm>
              <a:off x="5269498" y="2873327"/>
              <a:ext cx="3417628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机组信息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2506669" y="2941391"/>
            <a:ext cx="7775701" cy="810099"/>
            <a:chOff x="3504874" y="3667198"/>
            <a:chExt cx="5182251" cy="1057946"/>
          </a:xfrm>
        </p:grpSpPr>
        <p:sp>
          <p:nvSpPr>
            <p:cNvPr id="23" name="矩形 22"/>
            <p:cNvSpPr/>
            <p:nvPr/>
          </p:nvSpPr>
          <p:spPr>
            <a:xfrm>
              <a:off x="5108996" y="3667198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9"/>
            <p:cNvSpPr/>
            <p:nvPr/>
          </p:nvSpPr>
          <p:spPr>
            <a:xfrm>
              <a:off x="3504874" y="3667198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25" name="TextBox 89"/>
            <p:cNvSpPr txBox="1"/>
            <p:nvPr/>
          </p:nvSpPr>
          <p:spPr>
            <a:xfrm>
              <a:off x="3736212" y="3822566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26" name="TextBox 90"/>
            <p:cNvSpPr txBox="1"/>
            <p:nvPr/>
          </p:nvSpPr>
          <p:spPr>
            <a:xfrm>
              <a:off x="5269499" y="4030369"/>
              <a:ext cx="3416852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控制箱操作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2506142" y="3835037"/>
            <a:ext cx="7775701" cy="810099"/>
            <a:chOff x="3503712" y="4819326"/>
            <a:chExt cx="5182251" cy="1057946"/>
          </a:xfrm>
        </p:grpSpPr>
        <p:sp>
          <p:nvSpPr>
            <p:cNvPr id="28" name="矩形 27"/>
            <p:cNvSpPr/>
            <p:nvPr/>
          </p:nvSpPr>
          <p:spPr>
            <a:xfrm>
              <a:off x="5107834" y="4819326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矩形 29"/>
            <p:cNvSpPr/>
            <p:nvPr/>
          </p:nvSpPr>
          <p:spPr>
            <a:xfrm>
              <a:off x="3503712" y="4819326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accent1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30" name="TextBox 89"/>
            <p:cNvSpPr txBox="1"/>
            <p:nvPr/>
          </p:nvSpPr>
          <p:spPr>
            <a:xfrm>
              <a:off x="3744450" y="4974694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04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3" name="TextBox 90"/>
            <p:cNvSpPr txBox="1"/>
            <p:nvPr/>
          </p:nvSpPr>
          <p:spPr>
            <a:xfrm>
              <a:off x="5268337" y="5182497"/>
              <a:ext cx="3417626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机组开关操作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2511749" y="4737102"/>
            <a:ext cx="7775701" cy="810099"/>
            <a:chOff x="3504874" y="3667198"/>
            <a:chExt cx="5182251" cy="1057946"/>
          </a:xfrm>
        </p:grpSpPr>
        <p:sp>
          <p:nvSpPr>
            <p:cNvPr id="36" name="矩形 35"/>
            <p:cNvSpPr/>
            <p:nvPr/>
          </p:nvSpPr>
          <p:spPr>
            <a:xfrm>
              <a:off x="5108996" y="3667198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矩形 29"/>
            <p:cNvSpPr/>
            <p:nvPr/>
          </p:nvSpPr>
          <p:spPr>
            <a:xfrm>
              <a:off x="3504874" y="3667198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sp>
          <p:nvSpPr>
            <p:cNvPr id="38" name="TextBox 89"/>
            <p:cNvSpPr txBox="1"/>
            <p:nvPr/>
          </p:nvSpPr>
          <p:spPr>
            <a:xfrm>
              <a:off x="3736212" y="3822566"/>
              <a:ext cx="616706" cy="76368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lstStyle/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05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9" name="TextBox 90"/>
            <p:cNvSpPr txBox="1"/>
            <p:nvPr/>
          </p:nvSpPr>
          <p:spPr>
            <a:xfrm>
              <a:off x="5269499" y="4030369"/>
              <a:ext cx="3416852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开关机及并机操作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506669" y="5650301"/>
            <a:ext cx="7775701" cy="810099"/>
            <a:chOff x="3504874" y="3667198"/>
            <a:chExt cx="5182251" cy="1057946"/>
          </a:xfrm>
        </p:grpSpPr>
        <p:sp>
          <p:nvSpPr>
            <p:cNvPr id="4" name="矩形 3"/>
            <p:cNvSpPr/>
            <p:nvPr/>
          </p:nvSpPr>
          <p:spPr>
            <a:xfrm>
              <a:off x="5108996" y="3667198"/>
              <a:ext cx="3578129" cy="10579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175">
              <a:solidFill>
                <a:srgbClr val="FFFFFF"/>
              </a:solidFill>
            </a:ln>
            <a:effectLst>
              <a:outerShdw blurRad="762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5" name="矩形 29"/>
            <p:cNvSpPr/>
            <p:nvPr/>
          </p:nvSpPr>
          <p:spPr>
            <a:xfrm>
              <a:off x="3504874" y="3667198"/>
              <a:ext cx="1764623" cy="1057946"/>
            </a:xfrm>
            <a:custGeom>
              <a:avLst/>
              <a:gdLst/>
              <a:ahLst/>
              <a:cxnLst/>
              <a:rect l="l" t="t" r="r" b="b"/>
              <a:pathLst>
                <a:path w="1801608" h="1080120">
                  <a:moveTo>
                    <a:pt x="566538" y="144016"/>
                  </a:moveTo>
                  <a:cubicBezTo>
                    <a:pt x="347809" y="144016"/>
                    <a:pt x="170494" y="321331"/>
                    <a:pt x="170494" y="540060"/>
                  </a:cubicBezTo>
                  <a:cubicBezTo>
                    <a:pt x="170494" y="758789"/>
                    <a:pt x="347809" y="936104"/>
                    <a:pt x="566538" y="936104"/>
                  </a:cubicBezTo>
                  <a:cubicBezTo>
                    <a:pt x="785267" y="936104"/>
                    <a:pt x="962582" y="758789"/>
                    <a:pt x="962582" y="540060"/>
                  </a:cubicBezTo>
                  <a:cubicBezTo>
                    <a:pt x="962582" y="321331"/>
                    <a:pt x="785267" y="144016"/>
                    <a:pt x="566538" y="144016"/>
                  </a:cubicBezTo>
                  <a:close/>
                  <a:moveTo>
                    <a:pt x="0" y="0"/>
                  </a:moveTo>
                  <a:lnTo>
                    <a:pt x="1649800" y="0"/>
                  </a:lnTo>
                  <a:lnTo>
                    <a:pt x="1649800" y="376201"/>
                  </a:lnTo>
                  <a:lnTo>
                    <a:pt x="1801608" y="550380"/>
                  </a:lnTo>
                  <a:lnTo>
                    <a:pt x="1649800" y="703920"/>
                  </a:lnTo>
                  <a:lnTo>
                    <a:pt x="1649800" y="1080120"/>
                  </a:lnTo>
                  <a:lnTo>
                    <a:pt x="0" y="1080120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rgbClr val="339933"/>
              </a:solidFill>
            </a:ln>
            <a:effectLst>
              <a:outerShdw blurRad="76200" dist="38100" dir="81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000"/>
            </a:p>
          </p:txBody>
        </p:sp>
        <p:sp>
          <p:nvSpPr>
            <p:cNvPr id="6" name="TextBox 89"/>
            <p:cNvSpPr txBox="1"/>
            <p:nvPr/>
          </p:nvSpPr>
          <p:spPr>
            <a:xfrm>
              <a:off x="3736212" y="3823356"/>
              <a:ext cx="616706" cy="762105"/>
            </a:xfrm>
            <a:prstGeom prst="rect">
              <a:avLst/>
            </a:prstGeom>
            <a:noFill/>
          </p:spPr>
          <p:txBody>
            <a:bodyPr wrap="square" rtlCol="0" anchor="ctr" anchorCtr="1">
              <a:spAutoFit/>
            </a:bodyPr>
            <a:p>
              <a:pPr algn="ctr"/>
              <a:r>
                <a:rPr lang="en-US" altLang="zh-CN" sz="3200" dirty="0" smtClean="0">
                  <a:solidFill>
                    <a:schemeClr val="accent1"/>
                  </a:solidFill>
                  <a:latin typeface="Impact" panose="020B0806030902050204" pitchFamily="34" charset="0"/>
                </a:rPr>
                <a:t>06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9" name="TextBox 90"/>
            <p:cNvSpPr txBox="1"/>
            <p:nvPr/>
          </p:nvSpPr>
          <p:spPr>
            <a:xfrm>
              <a:off x="5269499" y="4030369"/>
              <a:ext cx="3416852" cy="4403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600" b="1" dirty="0">
                  <a:solidFill>
                    <a:schemeClr val="bg1"/>
                  </a:solidFill>
                </a:rPr>
                <a:t>日用油箱供回油操作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1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章节标题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847528" y="1412776"/>
            <a:ext cx="8568952" cy="168656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charset="-122"/>
                <a:ea typeface="微软雅黑" panose="020B0503020204020204" charset="-122"/>
              </a:rPr>
              <a:t>培训目的</a:t>
            </a:r>
            <a:r>
              <a:rPr lang="en-US" altLang="zh-CN" sz="2000" b="1" dirty="0">
                <a:latin typeface="微软雅黑" panose="020B0503020204020204" charset="-122"/>
                <a:ea typeface="微软雅黑" panose="020B0503020204020204" charset="-122"/>
              </a:rPr>
              <a:t>:</a:t>
            </a:r>
            <a:endParaRPr lang="en-US" altLang="zh-CN" sz="20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       本课程针对润泽科技数据中心运维团队配电系统运维全职人员进行，旨在使相关人员掌握</a:t>
            </a:r>
            <a:r>
              <a:rPr lang="en-US" altLang="zh-CN" sz="16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CAT</a:t>
            </a: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柴油发机组信息</a:t>
            </a: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、控制箱、机组开关、开关机及并机操作流程以及安全注意事项等内容，以进一步提高润泽科技数据中心运维人员操作水平。</a:t>
            </a:r>
            <a:endParaRPr lang="en-US" altLang="zh-CN" sz="16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999928" y="3573016"/>
            <a:ext cx="8568952" cy="1316990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ct val="150000"/>
              </a:lnSpc>
            </a:pPr>
            <a:r>
              <a:rPr lang="zh-CN" altLang="en-US" sz="2000" b="1" dirty="0">
                <a:latin typeface="微软雅黑" panose="020B0503020204020204" charset="-122"/>
                <a:ea typeface="微软雅黑" panose="020B0503020204020204" charset="-122"/>
              </a:rPr>
              <a:t>培训要求</a:t>
            </a:r>
            <a:r>
              <a:rPr lang="en-US" altLang="zh-CN" sz="2000" b="1" dirty="0">
                <a:latin typeface="微软雅黑" panose="020B0503020204020204" charset="-122"/>
                <a:ea typeface="微软雅黑" panose="020B0503020204020204" charset="-122"/>
              </a:rPr>
              <a:t>:</a:t>
            </a:r>
            <a:endParaRPr lang="en-US" altLang="zh-CN" sz="20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  <a:spcBef>
                <a:spcPts val="200"/>
              </a:spcBef>
              <a:spcAft>
                <a:spcPts val="200"/>
              </a:spcAft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       该课程考核合格分数线为</a:t>
            </a:r>
            <a:r>
              <a:rPr lang="en-US" altLang="zh-CN" sz="1600" dirty="0">
                <a:latin typeface="微软雅黑" panose="020B0503020204020204" charset="-122"/>
                <a:ea typeface="微软雅黑" panose="020B0503020204020204" charset="-122"/>
              </a:rPr>
              <a:t>90</a:t>
            </a: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分， 参训人员需要掌握</a:t>
            </a:r>
            <a:r>
              <a:rPr lang="en-US" altLang="zh-CN" sz="1600" dirty="0">
                <a:latin typeface="微软雅黑" panose="020B0503020204020204" charset="-122"/>
                <a:ea typeface="微软雅黑" panose="020B0503020204020204" charset="-122"/>
              </a:rPr>
              <a:t>CAT</a:t>
            </a: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柴油发电机</a:t>
            </a: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相关操作步骤、安全注意事项等内容，确保操作人员熟知熟会。</a:t>
            </a:r>
            <a:endParaRPr lang="en-US" altLang="zh-CN" sz="16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机组信息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pic>
        <p:nvPicPr>
          <p:cNvPr id="5" name="图片 4" descr="微信图片_2019030522392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96920" y="1236345"/>
            <a:ext cx="8761730" cy="480822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07010" y="1198245"/>
            <a:ext cx="286448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名称：卡特彼勒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型号：</a:t>
            </a:r>
            <a:r>
              <a:rPr lang="en-US" altLang="zh-CN"/>
              <a:t>3516B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额定视在功率：</a:t>
            </a:r>
            <a:r>
              <a:rPr lang="en-US" altLang="zh-CN"/>
              <a:t>2275KVA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额定有功功率：</a:t>
            </a:r>
            <a:r>
              <a:rPr lang="en-US" altLang="zh-CN"/>
              <a:t>1820KW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</a:rPr>
              <a:t>机组信息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07010" y="1198245"/>
            <a:ext cx="2882265" cy="2584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额定电压：</a:t>
            </a:r>
            <a:r>
              <a:rPr lang="en-US" altLang="zh-CN"/>
              <a:t>10500V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功率因数：</a:t>
            </a:r>
            <a:r>
              <a:rPr lang="en-US" altLang="zh-CN"/>
              <a:t>0.8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额定频率：</a:t>
            </a:r>
            <a:r>
              <a:rPr lang="en-US" altLang="zh-CN"/>
              <a:t>50HZ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额定电流：</a:t>
            </a:r>
            <a:r>
              <a:rPr lang="en-US" altLang="zh-CN"/>
              <a:t>125A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额定转速：</a:t>
            </a:r>
            <a:r>
              <a:rPr lang="en-US" altLang="zh-CN"/>
              <a:t>1500RPM</a:t>
            </a:r>
            <a:endParaRPr lang="en-US" altLang="zh-CN"/>
          </a:p>
        </p:txBody>
      </p:sp>
      <p:pic>
        <p:nvPicPr>
          <p:cNvPr id="3" name="图片 2" descr="微信图片_2019030522394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39030" y="1198245"/>
            <a:ext cx="5681345" cy="50774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控制箱操作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pic>
        <p:nvPicPr>
          <p:cNvPr id="4" name="图片 3" descr="无标题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60165" y="1397000"/>
            <a:ext cx="7950835" cy="451802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86385" y="1638300"/>
            <a:ext cx="3434715" cy="26022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l"/>
              <a:defRPr/>
            </a:pPr>
            <a:r>
              <a:rPr kumimoji="1" lang="en-US" altLang="zh-CN" sz="2400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1-EMCP4.2</a:t>
            </a:r>
            <a:r>
              <a:rPr kumimoji="1" lang="zh-CN" altLang="en-US" sz="2400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控制屏</a:t>
            </a:r>
            <a:endParaRPr kumimoji="1" lang="en-US" altLang="zh-CN" sz="24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l"/>
              <a:defRPr/>
            </a:pPr>
            <a:r>
              <a:rPr kumimoji="1" lang="en-US" altLang="zh-CN" sz="2400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2-</a:t>
            </a:r>
            <a:r>
              <a:rPr kumimoji="1" lang="zh-CN" altLang="en-US" sz="2400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急停按钮</a:t>
            </a:r>
            <a:endParaRPr kumimoji="1" lang="en-US" altLang="zh-CN" sz="24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l"/>
              <a:defRPr/>
            </a:pPr>
            <a:r>
              <a:rPr kumimoji="1" lang="en-US" altLang="zh-CN" sz="2400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3-</a:t>
            </a:r>
            <a:r>
              <a:rPr kumimoji="1" lang="zh-CN" altLang="en-US" sz="2400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分闸指示灯</a:t>
            </a:r>
            <a:endParaRPr kumimoji="1" lang="en-US" altLang="zh-CN" sz="24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l"/>
              <a:defRPr/>
            </a:pPr>
            <a:r>
              <a:rPr kumimoji="1" lang="en-US" altLang="zh-CN" sz="2400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4-</a:t>
            </a:r>
            <a:r>
              <a:rPr kumimoji="1" lang="zh-CN" altLang="en-US" sz="2400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合闸指示灯</a:t>
            </a:r>
            <a:endParaRPr kumimoji="1" lang="en-US" altLang="zh-CN" sz="2400" b="1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l"/>
              <a:defRPr/>
            </a:pPr>
            <a:r>
              <a:rPr kumimoji="1" lang="en-US" altLang="zh-CN" sz="2400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5-</a:t>
            </a:r>
            <a:r>
              <a:rPr kumimoji="1" lang="zh-CN" altLang="en-US" sz="2400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手动</a:t>
            </a:r>
            <a:r>
              <a:rPr kumimoji="1" lang="en-US" altLang="zh-CN" sz="2400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/ </a:t>
            </a:r>
            <a:r>
              <a:rPr kumimoji="1" lang="zh-CN" altLang="en-US" sz="2400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停止</a:t>
            </a:r>
            <a:r>
              <a:rPr kumimoji="1" lang="en-US" altLang="zh-CN" sz="2400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/</a:t>
            </a:r>
            <a:r>
              <a:rPr kumimoji="1" lang="zh-CN" altLang="en-US" sz="2400" b="1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自动选择开关</a:t>
            </a: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控制箱操作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819910" y="1076325"/>
            <a:ext cx="70180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kumimoji="1" lang="en-US" altLang="zh-CN" sz="3600" kern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+mj-lt"/>
                <a:ea typeface="+mj-ea"/>
                <a:cs typeface="+mj-cs"/>
                <a:sym typeface="+mn-ea"/>
              </a:rPr>
              <a:t>EMCP4.2</a:t>
            </a:r>
            <a:r>
              <a:rPr kumimoji="1" lang="zh-CN" altLang="en-US" sz="3600" kern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+mj-lt"/>
                <a:ea typeface="+mj-ea"/>
                <a:cs typeface="+mj-cs"/>
                <a:sym typeface="+mn-ea"/>
              </a:rPr>
              <a:t>操作</a:t>
            </a:r>
            <a:endParaRPr kumimoji="1" lang="zh-CN" altLang="en-US" sz="3600" kern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+mj-lt"/>
              <a:ea typeface="+mj-ea"/>
              <a:cs typeface="+mj-cs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266825" y="1857375"/>
            <a:ext cx="2792730" cy="40309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dirty="0">
                <a:sym typeface="+mn-ea"/>
              </a:rPr>
              <a:t>1-</a:t>
            </a:r>
            <a:r>
              <a:rPr lang="zh-CN" altLang="en-US" sz="3200" dirty="0">
                <a:sym typeface="+mn-ea"/>
              </a:rPr>
              <a:t>显示屏</a:t>
            </a:r>
            <a:endParaRPr lang="en-US" altLang="zh-CN" sz="3200" dirty="0"/>
          </a:p>
          <a:p>
            <a:r>
              <a:rPr lang="en-US" altLang="zh-CN" sz="3200" dirty="0">
                <a:sym typeface="+mn-ea"/>
              </a:rPr>
              <a:t>2-</a:t>
            </a:r>
            <a:r>
              <a:rPr lang="zh-CN" altLang="en-US" sz="3200" dirty="0">
                <a:sym typeface="+mn-ea"/>
              </a:rPr>
              <a:t>发电机参数</a:t>
            </a:r>
            <a:endParaRPr lang="en-US" altLang="zh-CN" sz="3200" dirty="0"/>
          </a:p>
          <a:p>
            <a:r>
              <a:rPr lang="en-US" altLang="zh-CN" sz="3200" dirty="0">
                <a:sym typeface="+mn-ea"/>
              </a:rPr>
              <a:t>3-</a:t>
            </a:r>
            <a:r>
              <a:rPr lang="zh-CN" altLang="en-US" sz="3200" dirty="0">
                <a:sym typeface="+mn-ea"/>
              </a:rPr>
              <a:t>发动机参数</a:t>
            </a:r>
            <a:endParaRPr lang="en-US" altLang="zh-CN" sz="3200" dirty="0"/>
          </a:p>
          <a:p>
            <a:r>
              <a:rPr lang="en-US" altLang="zh-CN" sz="3200" dirty="0">
                <a:sym typeface="+mn-ea"/>
              </a:rPr>
              <a:t>4-</a:t>
            </a:r>
            <a:r>
              <a:rPr lang="zh-CN" altLang="en-US" sz="3200" dirty="0">
                <a:sym typeface="+mn-ea"/>
              </a:rPr>
              <a:t>主菜单键</a:t>
            </a:r>
            <a:endParaRPr lang="en-US" altLang="zh-CN" sz="3200" dirty="0"/>
          </a:p>
          <a:p>
            <a:r>
              <a:rPr lang="en-US" altLang="zh-CN" sz="3200" dirty="0">
                <a:sym typeface="+mn-ea"/>
              </a:rPr>
              <a:t>5-</a:t>
            </a:r>
            <a:r>
              <a:rPr lang="zh-CN" altLang="en-US" sz="3200" dirty="0">
                <a:sym typeface="+mn-ea"/>
              </a:rPr>
              <a:t>报警确认键</a:t>
            </a:r>
            <a:endParaRPr lang="en-US" altLang="zh-CN" sz="3200" dirty="0"/>
          </a:p>
          <a:p>
            <a:r>
              <a:rPr lang="en-US" altLang="zh-CN" sz="3200" dirty="0">
                <a:sym typeface="+mn-ea"/>
              </a:rPr>
              <a:t>6-</a:t>
            </a:r>
            <a:r>
              <a:rPr lang="zh-CN" altLang="en-US" sz="3200" dirty="0">
                <a:sym typeface="+mn-ea"/>
              </a:rPr>
              <a:t>故障确认键</a:t>
            </a:r>
            <a:endParaRPr lang="en-US" altLang="zh-CN" sz="3200" dirty="0"/>
          </a:p>
          <a:p>
            <a:r>
              <a:rPr lang="en-US" altLang="zh-CN" sz="3200" dirty="0">
                <a:sym typeface="+mn-ea"/>
              </a:rPr>
              <a:t>7-</a:t>
            </a:r>
            <a:r>
              <a:rPr lang="zh-CN" altLang="en-US" sz="3200" dirty="0">
                <a:sym typeface="+mn-ea"/>
              </a:rPr>
              <a:t>事件记录键</a:t>
            </a:r>
            <a:endParaRPr lang="en-US" altLang="zh-CN" sz="3200" dirty="0"/>
          </a:p>
          <a:p>
            <a:endParaRPr lang="zh-CN" altLang="en-US" sz="3200"/>
          </a:p>
        </p:txBody>
      </p:sp>
      <p:pic>
        <p:nvPicPr>
          <p:cNvPr id="8196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19688" y="1857058"/>
            <a:ext cx="5637212" cy="366871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控制箱操作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819910" y="1076325"/>
            <a:ext cx="70180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kumimoji="1" lang="en-US" altLang="zh-CN" sz="3600" kern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+mj-lt"/>
                <a:ea typeface="+mj-ea"/>
                <a:cs typeface="+mj-cs"/>
                <a:sym typeface="+mn-ea"/>
              </a:rPr>
              <a:t>EMCP4.2</a:t>
            </a:r>
            <a:r>
              <a:rPr kumimoji="1" lang="zh-CN" altLang="en-US" sz="3600" kern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+mj-lt"/>
                <a:ea typeface="+mj-ea"/>
                <a:cs typeface="+mj-cs"/>
                <a:sym typeface="+mn-ea"/>
              </a:rPr>
              <a:t>操作</a:t>
            </a:r>
            <a:endParaRPr kumimoji="1" lang="zh-CN" altLang="en-US" sz="3600" kern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+mj-lt"/>
              <a:ea typeface="+mj-ea"/>
              <a:cs typeface="+mj-cs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266825" y="1857375"/>
            <a:ext cx="2792730" cy="40309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dirty="0">
                <a:sym typeface="+mn-ea"/>
              </a:rPr>
              <a:t>8-</a:t>
            </a:r>
            <a:r>
              <a:rPr lang="zh-CN" altLang="en-US" sz="3200" dirty="0">
                <a:sym typeface="+mn-ea"/>
              </a:rPr>
              <a:t>运行键</a:t>
            </a:r>
            <a:endParaRPr lang="en-US" altLang="zh-CN" sz="3200" dirty="0"/>
          </a:p>
          <a:p>
            <a:r>
              <a:rPr lang="en-US" altLang="zh-CN" sz="3200" dirty="0">
                <a:sym typeface="+mn-ea"/>
              </a:rPr>
              <a:t>9-</a:t>
            </a:r>
            <a:r>
              <a:rPr lang="zh-CN" altLang="en-US" sz="3200" dirty="0">
                <a:sym typeface="+mn-ea"/>
              </a:rPr>
              <a:t>自动键</a:t>
            </a:r>
            <a:endParaRPr lang="en-US" altLang="zh-CN" sz="3200" dirty="0"/>
          </a:p>
          <a:p>
            <a:r>
              <a:rPr lang="en-US" altLang="zh-CN" sz="3200" dirty="0">
                <a:sym typeface="+mn-ea"/>
              </a:rPr>
              <a:t>10-</a:t>
            </a:r>
            <a:r>
              <a:rPr lang="zh-CN" altLang="en-US" sz="3200" dirty="0">
                <a:sym typeface="+mn-ea"/>
              </a:rPr>
              <a:t>停止键</a:t>
            </a:r>
            <a:endParaRPr lang="en-US" altLang="zh-CN" sz="3200" dirty="0"/>
          </a:p>
          <a:p>
            <a:r>
              <a:rPr lang="en-US" altLang="zh-CN" sz="3200" dirty="0">
                <a:sym typeface="+mn-ea"/>
              </a:rPr>
              <a:t>11-</a:t>
            </a:r>
            <a:r>
              <a:rPr lang="zh-CN" altLang="en-US" sz="3200" dirty="0">
                <a:sym typeface="+mn-ea"/>
              </a:rPr>
              <a:t>退回键</a:t>
            </a:r>
            <a:endParaRPr lang="en-US" altLang="zh-CN" sz="3200" dirty="0"/>
          </a:p>
          <a:p>
            <a:r>
              <a:rPr lang="en-US" altLang="zh-CN" sz="3200" dirty="0">
                <a:sym typeface="+mn-ea"/>
              </a:rPr>
              <a:t>12-</a:t>
            </a:r>
            <a:r>
              <a:rPr lang="zh-CN" altLang="en-US" sz="3200" dirty="0">
                <a:sym typeface="+mn-ea"/>
              </a:rPr>
              <a:t>上选择键</a:t>
            </a:r>
            <a:endParaRPr lang="en-US" altLang="zh-CN" sz="3200" dirty="0"/>
          </a:p>
          <a:p>
            <a:r>
              <a:rPr lang="en-US" altLang="zh-CN" sz="3200" dirty="0">
                <a:sym typeface="+mn-ea"/>
              </a:rPr>
              <a:t>13-</a:t>
            </a:r>
            <a:r>
              <a:rPr lang="zh-CN" altLang="en-US" sz="3200" dirty="0">
                <a:sym typeface="+mn-ea"/>
              </a:rPr>
              <a:t>右选择键</a:t>
            </a:r>
            <a:endParaRPr lang="en-US" altLang="zh-CN" sz="3200" dirty="0"/>
          </a:p>
          <a:p>
            <a:r>
              <a:rPr lang="en-US" altLang="zh-CN" sz="3200" dirty="0">
                <a:sym typeface="+mn-ea"/>
              </a:rPr>
              <a:t>14-</a:t>
            </a:r>
            <a:r>
              <a:rPr lang="zh-CN" altLang="en-US" sz="3200" dirty="0">
                <a:sym typeface="+mn-ea"/>
              </a:rPr>
              <a:t>确认键</a:t>
            </a:r>
            <a:endParaRPr lang="en-US" altLang="zh-CN" sz="3200" dirty="0"/>
          </a:p>
          <a:p>
            <a:endParaRPr lang="zh-CN" altLang="en-US" sz="3200"/>
          </a:p>
        </p:txBody>
      </p:sp>
      <p:pic>
        <p:nvPicPr>
          <p:cNvPr id="8196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19688" y="1857058"/>
            <a:ext cx="5637212" cy="366871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83D58-648D-4475-BEF8-624F48514A30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703512" y="404664"/>
            <a:ext cx="8856984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accent1"/>
                </a:solidFill>
              </a:rPr>
              <a:t>控制箱操作</a:t>
            </a:r>
            <a:endParaRPr lang="zh-CN" altLang="en-US" sz="2400" b="1" dirty="0">
              <a:solidFill>
                <a:schemeClr val="accent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819910" y="1076325"/>
            <a:ext cx="70180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kumimoji="1" lang="en-US" altLang="zh-CN" sz="3600" kern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+mj-lt"/>
                <a:ea typeface="+mj-ea"/>
                <a:cs typeface="+mj-cs"/>
                <a:sym typeface="+mn-ea"/>
              </a:rPr>
              <a:t>EMCP4.2</a:t>
            </a:r>
            <a:r>
              <a:rPr kumimoji="1" lang="zh-CN" altLang="en-US" sz="3600" kern="0" noProof="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LnTx/>
                <a:uFillTx/>
                <a:latin typeface="+mj-lt"/>
                <a:ea typeface="+mj-ea"/>
                <a:cs typeface="+mj-cs"/>
                <a:sym typeface="+mn-ea"/>
              </a:rPr>
              <a:t>操作</a:t>
            </a:r>
            <a:endParaRPr kumimoji="1" lang="zh-CN" altLang="en-US" sz="3600" kern="0" noProof="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LnTx/>
              <a:uFillTx/>
              <a:latin typeface="+mj-lt"/>
              <a:ea typeface="+mj-ea"/>
              <a:cs typeface="+mj-cs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266825" y="1857375"/>
            <a:ext cx="2792730" cy="43249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l"/>
              <a:defRPr/>
            </a:pPr>
            <a:r>
              <a:rPr kumimoji="1" lang="en-US" altLang="zh-CN" sz="3200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15-</a:t>
            </a:r>
            <a:r>
              <a:rPr kumimoji="1" lang="zh-CN" altLang="en-US" sz="3200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下选择键</a:t>
            </a:r>
            <a:endParaRPr kumimoji="1" lang="en-US" altLang="zh-CN" sz="320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l"/>
              <a:defRPr/>
            </a:pPr>
            <a:r>
              <a:rPr kumimoji="1" lang="en-US" altLang="zh-CN" sz="3200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16-</a:t>
            </a:r>
            <a:r>
              <a:rPr kumimoji="1" lang="zh-CN" altLang="en-US" sz="3200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左选择键</a:t>
            </a:r>
            <a:endParaRPr kumimoji="1" lang="en-US" altLang="zh-CN" sz="320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l"/>
              <a:defRPr/>
            </a:pPr>
            <a:endParaRPr kumimoji="1" lang="en-US" altLang="zh-CN" sz="3200" i="0" u="none" strike="noStrike" kern="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anose="05000000000000000000" pitchFamily="2" charset="2"/>
              <a:buChar char="l"/>
              <a:defRPr/>
            </a:pPr>
            <a:r>
              <a:rPr kumimoji="1" lang="zh-CN" altLang="en-US" sz="3200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注：在并机系统应用中，此屏按</a:t>
            </a:r>
            <a:r>
              <a:rPr kumimoji="1" lang="en-US" altLang="zh-CN" sz="3200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9</a:t>
            </a:r>
            <a:r>
              <a:rPr kumimoji="1" lang="zh-CN" altLang="en-US" sz="3200" kern="0" noProof="0" dirty="0" smtClean="0">
                <a:ln>
                  <a:noFill/>
                </a:ln>
                <a:effectLst/>
                <a:uLnTx/>
                <a:uFillTx/>
                <a:sym typeface="+mn-ea"/>
              </a:rPr>
              <a:t>自动键</a:t>
            </a:r>
            <a:endParaRPr lang="en-US" altLang="zh-CN" sz="3200" dirty="0"/>
          </a:p>
          <a:p>
            <a:endParaRPr lang="zh-CN" altLang="en-US" sz="3200"/>
          </a:p>
        </p:txBody>
      </p:sp>
      <p:pic>
        <p:nvPicPr>
          <p:cNvPr id="8196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19688" y="1857058"/>
            <a:ext cx="5637212" cy="366871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DOC_GUID" val="{6ef1766d-4e3e-402d-b7ea-3bb129a5ba6c}"/>
</p:tagLst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2014年年终总结">
      <a:majorFont>
        <a:latin typeface="Copperplate Gothic Bold"/>
        <a:ea typeface="微软雅黑"/>
        <a:cs typeface=""/>
      </a:majorFont>
      <a:minorFont>
        <a:latin typeface="Copperplate Gothic Bold"/>
        <a:ea typeface="微软雅黑"/>
        <a:cs typeface=""/>
      </a:minorFont>
    </a:fontScheme>
    <a:fmtScheme name="Book">
      <a:fillStyleLst>
        <a:solidFill>
          <a:schemeClr val="phClr">
            <a:tint val="100000"/>
            <a:shade val="100000"/>
            <a:hueMod val="100000"/>
            <a:satMod val="100000"/>
          </a:schemeClr>
        </a:solidFill>
        <a:gradFill rotWithShape="1">
          <a:gsLst>
            <a:gs pos="0">
              <a:schemeClr val="phClr">
                <a:tint val="30000"/>
                <a:shade val="100000"/>
                <a:hueMod val="100000"/>
                <a:satMod val="100000"/>
              </a:schemeClr>
            </a:gs>
            <a:gs pos="80000">
              <a:schemeClr val="phClr">
                <a:tint val="70000"/>
                <a:shade val="100000"/>
                <a:hueMod val="100000"/>
                <a:satMod val="100000"/>
              </a:schemeClr>
            </a:gs>
            <a:gs pos="100000">
              <a:schemeClr val="phClr">
                <a:tint val="100000"/>
                <a:shade val="100000"/>
                <a:hueMod val="100000"/>
                <a:satMod val="100000"/>
              </a:schemeClr>
            </a:gs>
          </a:gsLst>
          <a:lin ang="7200000" scaled="1"/>
        </a:gradFill>
        <a:gradFill rotWithShape="1">
          <a:gsLst>
            <a:gs pos="0">
              <a:schemeClr val="phClr">
                <a:tint val="80000"/>
                <a:shade val="100000"/>
                <a:hueMod val="100000"/>
                <a:satMod val="100000"/>
              </a:schemeClr>
            </a:gs>
            <a:gs pos="30000">
              <a:schemeClr val="phClr">
                <a:tint val="100000"/>
                <a:shade val="100000"/>
                <a:hueMod val="100000"/>
                <a:satMod val="100000"/>
              </a:schemeClr>
            </a:gs>
            <a:gs pos="100000">
              <a:schemeClr val="phClr">
                <a:tint val="100000"/>
                <a:shade val="50000"/>
                <a:hueMod val="100000"/>
                <a:satMod val="100000"/>
              </a:schemeClr>
            </a:gs>
          </a:gsLst>
          <a:lin ang="1800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>
              <a:schemeClr val="phClr">
                <a:tint val="100000"/>
                <a:shade val="100000"/>
                <a:hueMod val="100000"/>
                <a:satMod val="100000"/>
              </a:schemeClr>
            </a:glow>
          </a:effectLst>
        </a:effectStyle>
        <a:effectStyle>
          <a:effectLst>
            <a:glow>
              <a:schemeClr val="phClr">
                <a:tint val="100000"/>
                <a:shade val="100000"/>
                <a:hueMod val="100000"/>
                <a:satMod val="100000"/>
              </a:schemeClr>
            </a:glow>
          </a:effectLst>
          <a:scene3d>
            <a:camera prst="orthographicFront">
              <a:rot lat="0" lon="0" rev="0"/>
            </a:camera>
            <a:lightRig rig="morning" dir="bl"/>
          </a:scene3d>
          <a:sp3d extrusionH="222250" contourW="25400" prstMaterial="matte">
            <a:bevelT w="38100" h="38100" prst="softRound"/>
            <a:bevelB/>
            <a:extrusionClr>
              <a:srgbClr val="FF0000"/>
            </a:extrusionClr>
            <a:contourClr>
              <a:schemeClr val="accent3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glow>
              <a:schemeClr val="phClr">
                <a:tint val="100000"/>
                <a:shade val="100000"/>
                <a:hueMod val="100000"/>
                <a:satMod val="100000"/>
              </a:schemeClr>
            </a:glow>
          </a:effectLst>
          <a:scene3d>
            <a:camera prst="orthographicFront" fov="0">
              <a:rot lat="0" lon="0" rev="0"/>
            </a:camera>
            <a:lightRig rig="soft" dir="bl">
              <a:rot lat="0" lon="0" rev="0"/>
            </a:lightRig>
          </a:scene3d>
          <a:sp3d prstMaterial="plastic">
            <a:bevelT w="38100" h="3810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Paper</Template>
  <TotalTime>0</TotalTime>
  <Words>1376</Words>
  <Application>WPS 演示</Application>
  <PresentationFormat>自定义</PresentationFormat>
  <Paragraphs>211</Paragraphs>
  <Slides>19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Arial</vt:lpstr>
      <vt:lpstr>宋体</vt:lpstr>
      <vt:lpstr>Wingdings</vt:lpstr>
      <vt:lpstr>Impact</vt:lpstr>
      <vt:lpstr>Copperplate Gothic Bold</vt:lpstr>
      <vt:lpstr>华康俪金黑W8</vt:lpstr>
      <vt:lpstr>黑体</vt:lpstr>
      <vt:lpstr>微软雅黑</vt:lpstr>
      <vt:lpstr>Arial Unicode MS</vt:lpstr>
      <vt:lpstr>Calibri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多吉</dc:creator>
  <cp:lastModifiedBy>一层中控室</cp:lastModifiedBy>
  <cp:revision>459</cp:revision>
  <dcterms:created xsi:type="dcterms:W3CDTF">2014-01-11T15:22:00Z</dcterms:created>
  <dcterms:modified xsi:type="dcterms:W3CDTF">2019-03-12T07:45:21Z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2052-11.1.0.8527</vt:lpwstr>
  </property>
</Properties>
</file>

<file path=docProps/thumbnail.jpeg>
</file>